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681" r:id="rId3"/>
    <p:sldId id="271" r:id="rId5"/>
    <p:sldId id="548" r:id="rId6"/>
    <p:sldId id="551" r:id="rId7"/>
    <p:sldId id="568" r:id="rId8"/>
    <p:sldId id="691" r:id="rId9"/>
    <p:sldId id="597" r:id="rId10"/>
    <p:sldId id="579" r:id="rId11"/>
    <p:sldId id="6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5EF38-0B6C-6346-A7FE-5440CF9235E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5BD59-55C7-8148-97C1-6DEA68014C7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 rot="18900000">
            <a:off x="-17018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18900000">
            <a:off x="194881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8900000">
            <a:off x="406781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18900000">
            <a:off x="618680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18900000">
            <a:off x="830580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18900000">
            <a:off x="1030986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 rot="18900000">
            <a:off x="-17018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 rot="18900000">
            <a:off x="194881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18900000">
            <a:off x="406781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18900000">
            <a:off x="618680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18900000">
            <a:off x="830580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8900000">
            <a:off x="1030986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18900000">
            <a:off x="-17018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18900000">
            <a:off x="194881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8900000">
            <a:off x="406781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8900000">
            <a:off x="618680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8900000">
            <a:off x="830580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8900000">
            <a:off x="1030986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 rot="18900000">
            <a:off x="-17018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 rot="18900000">
            <a:off x="194881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 rot="18900000">
            <a:off x="406781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 rot="18900000">
            <a:off x="618680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 rot="18900000">
            <a:off x="830580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 rot="18900000">
            <a:off x="1030986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 rot="18900000">
            <a:off x="-17018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18900000">
            <a:off x="194881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8900000">
            <a:off x="406781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18900000">
            <a:off x="618680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18900000">
            <a:off x="830580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18900000">
            <a:off x="1030986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 rot="18900000">
            <a:off x="-17018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 rot="18900000">
            <a:off x="194881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18900000">
            <a:off x="406781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18900000">
            <a:off x="618680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18900000">
            <a:off x="830580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8900000">
            <a:off x="1030986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18900000">
            <a:off x="-17018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18900000">
            <a:off x="194881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8900000">
            <a:off x="406781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8900000">
            <a:off x="618680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8900000">
            <a:off x="830580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8900000">
            <a:off x="1030986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 rot="18900000">
            <a:off x="-17018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 rot="18900000">
            <a:off x="194881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 rot="18900000">
            <a:off x="406781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 rot="18900000">
            <a:off x="618680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 rot="18900000">
            <a:off x="830580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 rot="18900000">
            <a:off x="1030986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19.png"/><Relationship Id="rId12" Type="http://schemas.openxmlformats.org/officeDocument/2006/relationships/image" Target="file:////var/folders/69/wkgvg1313k337_7j4zvh64n40000gp/T/com.microsoft.Word/WebArchiveCopyPasteTempFiles/640%3fwx_fmt=jpeg&amp;wxfrom=5&amp;wx_lazy=1&amp;wx_co=1" TargetMode="External"/><Relationship Id="rId11" Type="http://schemas.openxmlformats.org/officeDocument/2006/relationships/image" Target="../media/image18.jpeg"/><Relationship Id="rId10" Type="http://schemas.openxmlformats.org/officeDocument/2006/relationships/image" Target="file:////var/folders/69/wkgvg1313k337_7j4zvh64n40000gp/T/com.microsoft.Word/WebArchiveCopyPasteTempFiles/640%3fwx_fmt=png&amp;wxfrom=5&amp;wx_lazy=1&amp;wx_co=1" TargetMode="Externa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jpeg"/><Relationship Id="rId6" Type="http://schemas.openxmlformats.org/officeDocument/2006/relationships/image" Target="../media/image5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861" y="-65314"/>
            <a:ext cx="12291762" cy="69233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920" y="2518802"/>
            <a:ext cx="107594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飞桨高校领航团团长介绍</a:t>
            </a:r>
            <a:endParaRPr kumimoji="1"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746449" y="3610949"/>
            <a:ext cx="12876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713268" y="42245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什么是飞桨</a:t>
            </a:r>
            <a:r>
              <a:rPr lang="en-US" altLang="zh-CN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PaddlePaddle</a:t>
            </a: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36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3600" y="1884045"/>
            <a:ext cx="1046416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飞桨（PaddlePaddle）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以百度多年的深度学习技术研究和业务应用为基础，集深度学习核心训练和推理框架、基础模型库、端到端开发套件、丰富的工具组件于一体。是中国首个自主研发、功能完备、开源开放的产业级深度学习平台。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目前，飞桨已凝聚超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320万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开发者，服务企业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12万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家，产生了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36万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个模型。飞桨助力开发者快速实现AI想法，高效上线AI业务，帮助越来越多的行业完成AI赋能，实现产业智能化升级。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235" y="4471670"/>
            <a:ext cx="1046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飞桨视频简介：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https://haokan.baidu.com/v?pd=wisenatural&amp;vid=10828276462051539812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4235" y="5250815"/>
            <a:ext cx="1046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飞桨官方网站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：https://www.paddlepaddle.org.cn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db2246bbb58083a671f6632c6ed0e4f"/>
          <p:cNvPicPr>
            <a:picLocks noChangeAspect="1"/>
          </p:cNvPicPr>
          <p:nvPr/>
        </p:nvPicPr>
        <p:blipFill>
          <a:blip r:embed="rId1"/>
          <a:srcRect t="9108"/>
          <a:stretch>
            <a:fillRect/>
          </a:stretch>
        </p:blipFill>
        <p:spPr>
          <a:xfrm>
            <a:off x="8924290" y="4425950"/>
            <a:ext cx="2405380" cy="1591310"/>
          </a:xfrm>
          <a:prstGeom prst="rect">
            <a:avLst/>
          </a:prstGeom>
        </p:spPr>
      </p:pic>
      <p:pic>
        <p:nvPicPr>
          <p:cNvPr id="10" name="图片 9" descr="ae441b8c7e6a373c85b0a843aca57406"/>
          <p:cNvPicPr>
            <a:picLocks noChangeAspect="1"/>
          </p:cNvPicPr>
          <p:nvPr/>
        </p:nvPicPr>
        <p:blipFill>
          <a:blip r:embed="rId2"/>
          <a:srcRect l="15937" t="10978" r="7645" b="23349"/>
          <a:stretch>
            <a:fillRect/>
          </a:stretch>
        </p:blipFill>
        <p:spPr>
          <a:xfrm>
            <a:off x="6248400" y="4408805"/>
            <a:ext cx="2403475" cy="15779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8557" r="8146"/>
          <a:stretch>
            <a:fillRect/>
          </a:stretch>
        </p:blipFill>
        <p:spPr>
          <a:xfrm>
            <a:off x="993775" y="4425315"/>
            <a:ext cx="2409825" cy="159067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2" name="Title 1"/>
          <p:cNvSpPr txBox="1"/>
          <p:nvPr/>
        </p:nvSpPr>
        <p:spPr>
          <a:xfrm>
            <a:off x="1713268" y="42245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飞桨领航团，深度学习大本营</a:t>
            </a:r>
            <a:endParaRPr lang="zh-CN" altLang="en-US" sz="36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3600" y="1746885"/>
            <a:ext cx="1046416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飞桨领航团是百度飞桨面向所有深度学习爱好者所建立的兴趣社区，于2020年9月正式成立。领航团为人工智能、深度学习及其他领域的开发者们提供本地技术沙龙、meetup、课程培训等丰富且有趣的活动，鼓励开发者们发挥想象，使用飞桨落地更多有社会价值的项目。在各个城市/高校领航团团长及成员的热情支持下，飞桨领航团已建立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r>
              <a:rPr lang="en-US" altLang="zh-CN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50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个社群，覆盖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28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个省级行政区，</a:t>
            </a:r>
            <a:r>
              <a:rPr lang="en-US" altLang="zh-CN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120+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  <a:sym typeface="+mn-ea"/>
              </a:rPr>
              <a:t>高校，并且在持续增长中。欢迎开发者们加入领航团，结识更多本地技术同好，共建开源社区，共享开源成果与快乐。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405" y="4431665"/>
            <a:ext cx="2409190" cy="159575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9" name="矩形 8"/>
          <p:cNvSpPr/>
          <p:nvPr/>
        </p:nvSpPr>
        <p:spPr>
          <a:xfrm>
            <a:off x="994410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charset="0"/>
                <a:ea typeface="微软雅黑" charset="0"/>
              </a:rPr>
              <a:t>东北大学秦皇岛分校</a:t>
            </a:r>
            <a:endParaRPr lang="zh-CN" altLang="en-US" sz="1400" b="1">
              <a:latin typeface="微软雅黑" charset="0"/>
              <a:ea typeface="微软雅黑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21405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charset="0"/>
                <a:ea typeface="微软雅黑" charset="0"/>
                <a:sym typeface="+mn-ea"/>
              </a:rPr>
              <a:t>太原理工大学</a:t>
            </a:r>
            <a:endParaRPr lang="zh-CN" altLang="en-US" sz="14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8400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华东理工大学</a:t>
            </a:r>
            <a:endParaRPr lang="zh-CN" altLang="en-US" sz="14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5395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华南师范大学</a:t>
            </a:r>
            <a:endParaRPr lang="zh-CN" altLang="en-US" sz="14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4013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</a:rPr>
              <a:t>领航团优势</a:t>
            </a:r>
            <a:endParaRPr lang="zh-CN" altLang="en-US" sz="3600" b="1">
              <a:latin typeface="微软雅黑" charset="0"/>
              <a:ea typeface="微软雅黑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09320" y="1396365"/>
            <a:ext cx="2880000" cy="432000"/>
          </a:xfrm>
          <a:prstGeom prst="roundRect">
            <a:avLst/>
          </a:prstGeom>
          <a:solidFill>
            <a:srgbClr val="1F74AD"/>
          </a:solidFill>
          <a:ln>
            <a:solidFill>
              <a:srgbClr val="1F7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charset="0"/>
                <a:ea typeface="微软雅黑" charset="0"/>
              </a:rPr>
              <a:t>紧贴国家战略的发展方向</a:t>
            </a:r>
            <a:endParaRPr lang="zh-CN" altLang="en-US" b="1">
              <a:latin typeface="微软雅黑" charset="0"/>
              <a:ea typeface="微软雅黑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655820" y="1396365"/>
            <a:ext cx="2880000" cy="432000"/>
          </a:xfrm>
          <a:prstGeom prst="round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charset="0"/>
                <a:ea typeface="微软雅黑" charset="0"/>
              </a:rPr>
              <a:t>背靠技术领先的科技企业</a:t>
            </a:r>
            <a:endParaRPr lang="zh-CN" altLang="en-US" b="1">
              <a:latin typeface="微软雅黑" charset="0"/>
              <a:ea typeface="微软雅黑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402320" y="1396365"/>
            <a:ext cx="2880000" cy="432000"/>
          </a:xfrm>
          <a:prstGeom prst="roundRect">
            <a:avLst/>
          </a:prstGeom>
          <a:solidFill>
            <a:srgbClr val="1AA3AA"/>
          </a:solidFill>
          <a:ln>
            <a:solidFill>
              <a:srgbClr val="1AA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charset="0"/>
                <a:ea typeface="微软雅黑" charset="0"/>
              </a:rPr>
              <a:t>丰富的资源和活动支持</a:t>
            </a:r>
            <a:endParaRPr lang="zh-CN" altLang="en-US" b="1">
              <a:latin typeface="微软雅黑" charset="0"/>
              <a:ea typeface="微软雅黑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8980" y="20916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人工智能已经成为国家发展的战略方向，百度的深度学习平台—飞桨与国家战略高度契合，并深度参与人工智能的全球化竞争。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3415" y="20789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背靠百度的强大技术实力，飞桨已成为全球第二、国内第一的深度学习开源框架，在社区活跃、代码迭代速度上保持着强劲的竞争力。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4045" y="20916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领航团为成员提供从培训学习到项目落地所需要的各类资源，包括但不限于：精品课程、硬件支持、技术支持、资金支持、实习机会等。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2197" b="47453"/>
          <a:stretch>
            <a:fillRect/>
          </a:stretch>
        </p:blipFill>
        <p:spPr>
          <a:xfrm>
            <a:off x="4570730" y="3752215"/>
            <a:ext cx="3049905" cy="222631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4695" t="24911" r="15138" b="24249"/>
          <a:stretch>
            <a:fillRect/>
          </a:stretch>
        </p:blipFill>
        <p:spPr>
          <a:xfrm>
            <a:off x="8317230" y="3752850"/>
            <a:ext cx="3049905" cy="220726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11849" r="2718"/>
          <a:stretch>
            <a:fillRect/>
          </a:stretch>
        </p:blipFill>
        <p:spPr>
          <a:xfrm>
            <a:off x="820420" y="3741420"/>
            <a:ext cx="3053715" cy="221742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34211" y="1698221"/>
            <a:ext cx="2880000" cy="1320276"/>
            <a:chOff x="666115" y="1673877"/>
            <a:chExt cx="2880000" cy="1320276"/>
          </a:xfrm>
        </p:grpSpPr>
        <p:sp>
          <p:nvSpPr>
            <p:cNvPr id="20" name="矩形 19"/>
            <p:cNvSpPr/>
            <p:nvPr/>
          </p:nvSpPr>
          <p:spPr>
            <a:xfrm>
              <a:off x="666115" y="1673877"/>
              <a:ext cx="2880000" cy="432000"/>
            </a:xfrm>
            <a:prstGeom prst="rect">
              <a:avLst/>
            </a:prstGeom>
            <a:solidFill>
              <a:srgbClr val="1F74AD"/>
            </a:solidFill>
            <a:ln>
              <a:solidFill>
                <a:srgbClr val="1F74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charset="0"/>
                  <a:ea typeface="微软雅黑" charset="0"/>
                </a:rPr>
                <a:t>能力成长</a:t>
              </a:r>
              <a:endParaRPr lang="zh-CN" altLang="en-US" b="1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6115" y="210587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免费深度学习精品课程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66115" y="2706153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国赛专享培训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66115" y="2406015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校外实践证明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34211" y="3942430"/>
            <a:ext cx="2880000" cy="1297985"/>
            <a:chOff x="666115" y="3389213"/>
            <a:chExt cx="2880000" cy="1297985"/>
          </a:xfrm>
        </p:grpSpPr>
        <p:sp>
          <p:nvSpPr>
            <p:cNvPr id="44" name="矩形 43"/>
            <p:cNvSpPr/>
            <p:nvPr/>
          </p:nvSpPr>
          <p:spPr>
            <a:xfrm>
              <a:off x="666115" y="3389213"/>
              <a:ext cx="2880000" cy="432000"/>
            </a:xfrm>
            <a:prstGeom prst="rect">
              <a:avLst/>
            </a:prstGeom>
            <a:solidFill>
              <a:srgbClr val="1AA3AA"/>
            </a:solidFill>
            <a:ln>
              <a:solidFill>
                <a:srgbClr val="1AA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charset="0"/>
                  <a:ea typeface="微软雅黑" charset="0"/>
                </a:rPr>
                <a:t>特色权益</a:t>
              </a:r>
              <a:endParaRPr lang="zh-CN" altLang="en-US" b="1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66115" y="4399198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百度实习内推机会</a:t>
              </a:r>
              <a:endPara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66115" y="380451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百度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顶级峰会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VIP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门票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115" y="4104368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书籍《零基础实践深度学习》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4970" y="1727723"/>
            <a:ext cx="2881397" cy="1293323"/>
            <a:chOff x="5466207" y="1647553"/>
            <a:chExt cx="2881397" cy="1293323"/>
          </a:xfrm>
        </p:grpSpPr>
        <p:sp>
          <p:nvSpPr>
            <p:cNvPr id="30" name="矩形 29"/>
            <p:cNvSpPr/>
            <p:nvPr/>
          </p:nvSpPr>
          <p:spPr>
            <a:xfrm>
              <a:off x="5466207" y="1647553"/>
              <a:ext cx="2880000" cy="432000"/>
            </a:xfrm>
            <a:prstGeom prst="rect">
              <a:avLst/>
            </a:prstGeom>
            <a:solidFill>
              <a:srgbClr val="3498DB"/>
            </a:solidFill>
            <a:ln>
              <a:solidFill>
                <a:srgbClr val="349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charset="0"/>
                  <a:ea typeface="微软雅黑" charset="0"/>
                </a:rPr>
                <a:t>个人品牌</a:t>
              </a:r>
              <a:endParaRPr lang="zh-CN" altLang="en-US" b="1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467604" y="2652876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团长专属证书</a:t>
              </a:r>
              <a:endPara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467604" y="2364876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飞桨官网形象展示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66207" y="2087304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百度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顶级峰会颁奖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66115" y="439420"/>
            <a:ext cx="4787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</a:rPr>
              <a:t>领航团福利</a:t>
            </a:r>
            <a:r>
              <a:rPr lang="en-US" altLang="zh-CN" sz="3600" b="1">
                <a:latin typeface="微软雅黑" charset="0"/>
                <a:ea typeface="微软雅黑" charset="0"/>
              </a:rPr>
              <a:t>-</a:t>
            </a:r>
            <a:r>
              <a:rPr lang="zh-CN" altLang="en-US" sz="3600" b="1">
                <a:latin typeface="微软雅黑" charset="0"/>
                <a:ea typeface="微软雅黑" charset="0"/>
              </a:rPr>
              <a:t>团长</a:t>
            </a:r>
            <a:endParaRPr lang="zh-CN" altLang="en-US" sz="3600" b="1"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latin typeface="微软雅黑" charset="0"/>
                <a:ea typeface="微软雅黑" charset="0"/>
                <a:sym typeface="+mn-ea"/>
              </a:rPr>
              <a:t>备注：因篇幅限制仅展示部分福利。</a:t>
            </a:r>
            <a:endParaRPr lang="zh-CN" altLang="en-US" sz="1400"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46367" y="3942431"/>
            <a:ext cx="2880000" cy="1337126"/>
            <a:chOff x="5454015" y="3272044"/>
            <a:chExt cx="2880000" cy="1337126"/>
          </a:xfrm>
        </p:grpSpPr>
        <p:sp>
          <p:nvSpPr>
            <p:cNvPr id="31" name="矩形 30"/>
            <p:cNvSpPr/>
            <p:nvPr/>
          </p:nvSpPr>
          <p:spPr>
            <a:xfrm>
              <a:off x="5454015" y="401260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Tesla V 300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小时算力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454015" y="4321170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百度EdgeBoard计算卡</a:t>
              </a:r>
              <a:endPara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454015" y="372460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charset="0"/>
                  <a:ea typeface="微软雅黑" charset="0"/>
                  <a:sym typeface="+mn-ea"/>
                </a:rPr>
                <a:t>百度星辰计划扶持</a:t>
              </a:r>
              <a:endPara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54015" y="3272044"/>
              <a:ext cx="2880000" cy="432000"/>
            </a:xfrm>
            <a:prstGeom prst="rect">
              <a:avLst/>
            </a:prstGeom>
            <a:solidFill>
              <a:srgbClr val="1AA3AA"/>
            </a:solidFill>
            <a:ln>
              <a:solidFill>
                <a:srgbClr val="1AA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charset="0"/>
                  <a:ea typeface="微软雅黑" charset="0"/>
                </a:rPr>
                <a:t>项目赋能</a:t>
              </a:r>
              <a:endParaRPr lang="zh-CN" altLang="en-US" b="1" dirty="0">
                <a:latin typeface="微软雅黑" charset="0"/>
                <a:ea typeface="微软雅黑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4787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charset="0"/>
                <a:ea typeface="微软雅黑" charset="0"/>
              </a:rPr>
              <a:t>领航团福利</a:t>
            </a:r>
            <a:r>
              <a:rPr lang="en-US" altLang="zh-CN" sz="3600" b="1">
                <a:latin typeface="微软雅黑" charset="0"/>
                <a:ea typeface="微软雅黑" charset="0"/>
              </a:rPr>
              <a:t>-</a:t>
            </a:r>
            <a:r>
              <a:rPr lang="zh-CN" altLang="en-US" sz="3600" b="1">
                <a:latin typeface="微软雅黑" charset="0"/>
                <a:ea typeface="微软雅黑" charset="0"/>
              </a:rPr>
              <a:t>成员</a:t>
            </a:r>
            <a:endParaRPr lang="zh-CN" altLang="en-US" sz="3600" b="1">
              <a:latin typeface="微软雅黑" charset="0"/>
              <a:ea typeface="微软雅黑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charset="0"/>
                <a:ea typeface="微软雅黑" charset="0"/>
                <a:sym typeface="+mn-ea"/>
              </a:rPr>
              <a:t>备注：因篇幅限制仅展示部分福利。</a:t>
            </a:r>
            <a:endParaRPr lang="zh-CN" altLang="en-US" sz="14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3750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成员专属证书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355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校外实践证明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4960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暑期夏令营名额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00565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深度学习书籍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910" y="3893185"/>
            <a:ext cx="20186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百度</a:t>
            </a:r>
            <a:r>
              <a:rPr lang="en-US" altLang="zh-CN" sz="16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顶级峰会门票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69030" y="3893185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国赛培训支持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27470" y="3893185"/>
            <a:ext cx="2266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Tesla V100 </a:t>
            </a:r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算力卡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40240" y="3893185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百度周边礼包</a:t>
            </a:r>
            <a:endParaRPr lang="zh-CN" altLang="en-US" sz="16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872615"/>
            <a:ext cx="1631315" cy="163131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201785" y="187261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0" name="图片 29" descr="5b3731a86c2b589167dc1f8064c2beeb"/>
          <p:cNvPicPr>
            <a:picLocks noChangeAspect="1"/>
          </p:cNvPicPr>
          <p:nvPr/>
        </p:nvPicPr>
        <p:blipFill>
          <a:blip r:embed="rId4"/>
          <a:srcRect l="8281" r="8707"/>
          <a:stretch>
            <a:fillRect/>
          </a:stretch>
        </p:blipFill>
        <p:spPr>
          <a:xfrm>
            <a:off x="6204585" y="1872615"/>
            <a:ext cx="2584450" cy="1632585"/>
          </a:xfrm>
          <a:prstGeom prst="rect">
            <a:avLst/>
          </a:prstGeom>
          <a:ln w="6350">
            <a:solidFill>
              <a:srgbClr val="1F74AD"/>
            </a:solidFill>
            <a:prstDash val="dash"/>
          </a:ln>
        </p:spPr>
      </p:pic>
      <p:sp>
        <p:nvSpPr>
          <p:cNvPr id="31" name="矩形 30"/>
          <p:cNvSpPr/>
          <p:nvPr/>
        </p:nvSpPr>
        <p:spPr>
          <a:xfrm>
            <a:off x="393700" y="4320540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3700" y="186753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29305" y="429323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201785" y="432498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45" y="1839973"/>
            <a:ext cx="2575940" cy="1660148"/>
          </a:xfrm>
          <a:prstGeom prst="rect">
            <a:avLst/>
          </a:prstGeom>
          <a:ln w="6350">
            <a:solidFill>
              <a:srgbClr val="003EDC"/>
            </a:solidFill>
            <a:prstDash val="dash"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rcRect l="5062" t="6871" r="3875" b="19506"/>
          <a:stretch>
            <a:fillRect/>
          </a:stretch>
        </p:blipFill>
        <p:spPr>
          <a:xfrm>
            <a:off x="3349625" y="1847850"/>
            <a:ext cx="2601595" cy="1652270"/>
          </a:xfrm>
          <a:prstGeom prst="rect">
            <a:avLst/>
          </a:prstGeom>
          <a:ln w="6350">
            <a:solidFill>
              <a:srgbClr val="003EDC"/>
            </a:solidFill>
            <a:prstDash val="dash"/>
          </a:ln>
        </p:spPr>
      </p:pic>
      <p:pic>
        <p:nvPicPr>
          <p:cNvPr id="45" name="图片 4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79" y="4308348"/>
            <a:ext cx="2585085" cy="16052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49679" t="25991" b="24623"/>
          <a:stretch>
            <a:fillRect/>
          </a:stretch>
        </p:blipFill>
        <p:spPr>
          <a:xfrm>
            <a:off x="402845" y="4326664"/>
            <a:ext cx="2575940" cy="1607007"/>
          </a:xfrm>
          <a:prstGeom prst="rect">
            <a:avLst/>
          </a:prstGeom>
        </p:spPr>
      </p:pic>
      <p:pic>
        <p:nvPicPr>
          <p:cNvPr id="1025" name="图片 8" descr="图片"/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26" y="4669151"/>
            <a:ext cx="1137031" cy="12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0" descr="图片"/>
          <p:cNvPicPr>
            <a:picLocks noChangeAspect="1" noChangeArrowheads="1"/>
          </p:cNvPicPr>
          <p:nvPr/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298" y="4664446"/>
            <a:ext cx="969899" cy="9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4585" y="4324985"/>
            <a:ext cx="2589530" cy="1600835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7783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  <a:sym typeface="+mn-ea"/>
              </a:rPr>
              <a:t>领航团福利</a:t>
            </a:r>
            <a:r>
              <a:rPr lang="en-US" altLang="zh-CN" sz="3600" b="1">
                <a:latin typeface="微软雅黑" charset="0"/>
                <a:ea typeface="微软雅黑" charset="0"/>
                <a:sym typeface="+mn-ea"/>
              </a:rPr>
              <a:t>-</a:t>
            </a:r>
            <a:r>
              <a:rPr lang="zh-CN" altLang="en-US" sz="3600" b="1">
                <a:latin typeface="微软雅黑" charset="0"/>
                <a:ea typeface="微软雅黑" charset="0"/>
                <a:sym typeface="+mn-ea"/>
              </a:rPr>
              <a:t>社团建设资源</a:t>
            </a:r>
            <a:endParaRPr lang="zh-CN" altLang="en-US" sz="36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latin typeface="微软雅黑" charset="0"/>
                <a:ea typeface="微软雅黑" charset="0"/>
                <a:sym typeface="+mn-ea"/>
              </a:rPr>
              <a:t>备注：因篇幅限制仅展示部分福利。</a:t>
            </a:r>
            <a:endParaRPr lang="zh-CN" altLang="en-US" sz="140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8285"/>
          <a:stretch>
            <a:fillRect/>
          </a:stretch>
        </p:blipFill>
        <p:spPr>
          <a:xfrm>
            <a:off x="4597400" y="1730375"/>
            <a:ext cx="2997835" cy="185737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7" name="文本框 6"/>
          <p:cNvSpPr txBox="1"/>
          <p:nvPr/>
        </p:nvSpPr>
        <p:spPr>
          <a:xfrm>
            <a:off x="1380490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硬件支持</a:t>
            </a:r>
            <a:endParaRPr lang="zh-CN" altLang="en-US" sz="24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635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54A8E1"/>
                </a:solidFill>
                <a:latin typeface="微软雅黑" charset="0"/>
                <a:ea typeface="微软雅黑" charset="0"/>
              </a:rPr>
              <a:t>技术支持</a:t>
            </a:r>
            <a:endParaRPr lang="zh-CN" altLang="en-US" sz="2400" b="1">
              <a:solidFill>
                <a:srgbClr val="54A8E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80780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1AA3AA"/>
                </a:solidFill>
                <a:latin typeface="微软雅黑" charset="0"/>
                <a:ea typeface="微软雅黑" charset="0"/>
              </a:rPr>
              <a:t>传播支持</a:t>
            </a:r>
            <a:endParaRPr lang="zh-CN" altLang="en-US" sz="2400" b="1">
              <a:solidFill>
                <a:srgbClr val="1AA3A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5850" y="4331335"/>
            <a:ext cx="2621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charset="0"/>
                <a:ea typeface="微软雅黑" charset="0"/>
                <a:sym typeface="+mn-ea"/>
              </a:rPr>
              <a:t>活动物料和资金支持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飞桨活动场地支持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百度周边礼品支持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85360" y="4321810"/>
            <a:ext cx="2621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charset="0"/>
                <a:ea typeface="微软雅黑" charset="0"/>
                <a:sym typeface="+mn-ea"/>
              </a:rPr>
              <a:t>疑难技术指导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体系化课程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技术分享会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84870" y="4331335"/>
            <a:ext cx="26212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>
                <a:latin typeface="微软雅黑" charset="0"/>
                <a:ea typeface="微软雅黑" charset="0"/>
                <a:sym typeface="+mn-ea"/>
              </a:rPr>
              <a:t>wave summit</a:t>
            </a:r>
            <a:r>
              <a:rPr lang="zh-CN" altLang="en-US" sz="1600">
                <a:latin typeface="微软雅黑" charset="0"/>
                <a:ea typeface="微软雅黑" charset="0"/>
                <a:sym typeface="+mn-ea"/>
              </a:rPr>
              <a:t>大会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charset="0"/>
                <a:ea typeface="微软雅黑" charset="0"/>
                <a:sym typeface="+mn-ea"/>
              </a:rPr>
              <a:t>媒体</a:t>
            </a:r>
            <a:r>
              <a:rPr lang="en-US" altLang="zh-CN" sz="160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1600">
                <a:latin typeface="微软雅黑" charset="0"/>
                <a:ea typeface="微软雅黑" charset="0"/>
                <a:sym typeface="+mn-ea"/>
              </a:rPr>
              <a:t>系媒体报道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飞桨官网资源位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公众号</a:t>
            </a:r>
            <a:r>
              <a:rPr lang="en-US" altLang="zh-CN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&amp;</a:t>
            </a:r>
            <a:r>
              <a:rPr lang="zh-CN" altLang="en-US" sz="1600">
                <a:solidFill>
                  <a:schemeClr val="tx1"/>
                </a:solidFill>
                <a:latin typeface="微软雅黑" charset="0"/>
                <a:ea typeface="微软雅黑" charset="0"/>
              </a:rPr>
              <a:t>表白墙</a:t>
            </a:r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bright="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/>
          <a:stretch>
            <a:fillRect/>
          </a:stretch>
        </p:blipFill>
        <p:spPr>
          <a:xfrm>
            <a:off x="892175" y="1731645"/>
            <a:ext cx="3002915" cy="184848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61" name="图片 60" descr="1624534923135"/>
          <p:cNvPicPr>
            <a:picLocks noChangeAspect="1"/>
          </p:cNvPicPr>
          <p:nvPr/>
        </p:nvPicPr>
        <p:blipFill>
          <a:blip r:embed="rId5"/>
          <a:srcRect r="25024"/>
          <a:stretch>
            <a:fillRect/>
          </a:stretch>
        </p:blipFill>
        <p:spPr>
          <a:xfrm>
            <a:off x="8297545" y="1724025"/>
            <a:ext cx="2999740" cy="1856105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</a:rPr>
              <a:t>领航团活动</a:t>
            </a:r>
            <a:endParaRPr lang="en-US" altLang="zh-CN" sz="3600" b="1">
              <a:latin typeface="微软雅黑" charset="0"/>
              <a:ea typeface="微软雅黑" charset="0"/>
            </a:endParaRPr>
          </a:p>
        </p:txBody>
      </p:sp>
      <p:pic>
        <p:nvPicPr>
          <p:cNvPr id="10" name="图片 9" descr="建筑前的广场上有许多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1697355"/>
            <a:ext cx="2568575" cy="1913890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2993" r="17547"/>
          <a:stretch>
            <a:fillRect/>
          </a:stretch>
        </p:blipFill>
        <p:spPr>
          <a:xfrm>
            <a:off x="3422650" y="1697355"/>
            <a:ext cx="2311400" cy="195072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18" name="文本框 17"/>
          <p:cNvSpPr txBox="1"/>
          <p:nvPr/>
        </p:nvSpPr>
        <p:spPr>
          <a:xfrm>
            <a:off x="934720" y="128333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飞桨</a:t>
            </a:r>
            <a:r>
              <a:rPr lang="en-US" altLang="zh-CN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Day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9815" y="128333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学子求职季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0190" y="128841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百度</a:t>
            </a:r>
            <a:r>
              <a:rPr lang="en-US" altLang="zh-CN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菁英计划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1702435"/>
            <a:ext cx="2705735" cy="1950720"/>
          </a:xfrm>
          <a:prstGeom prst="rect">
            <a:avLst/>
          </a:prstGeom>
          <a:ln>
            <a:solidFill>
              <a:srgbClr val="2560F6"/>
            </a:solidFill>
            <a:prstDash val="dash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10909" r="19054"/>
          <a:stretch>
            <a:fillRect/>
          </a:stretch>
        </p:blipFill>
        <p:spPr>
          <a:xfrm>
            <a:off x="9172575" y="1697355"/>
            <a:ext cx="2489835" cy="195516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3" name="文本框 2"/>
          <p:cNvSpPr txBox="1"/>
          <p:nvPr/>
        </p:nvSpPr>
        <p:spPr>
          <a:xfrm>
            <a:off x="9423400" y="128841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线下</a:t>
            </a:r>
            <a:r>
              <a:rPr 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meetup</a:t>
            </a:r>
            <a:endParaRPr 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1624201605429"/>
          <p:cNvPicPr>
            <a:picLocks noChangeAspect="1"/>
          </p:cNvPicPr>
          <p:nvPr/>
        </p:nvPicPr>
        <p:blipFill>
          <a:blip r:embed="rId7"/>
          <a:srcRect r="18270" b="18640"/>
          <a:stretch>
            <a:fillRect/>
          </a:stretch>
        </p:blipFill>
        <p:spPr>
          <a:xfrm>
            <a:off x="497205" y="4457700"/>
            <a:ext cx="2568575" cy="181546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5" name="文本框 4"/>
          <p:cNvSpPr txBox="1"/>
          <p:nvPr/>
        </p:nvSpPr>
        <p:spPr>
          <a:xfrm>
            <a:off x="935355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飞桨竞赛月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图片 8" descr="0e1e642bfe3c72b1f7065d88a5847662"/>
          <p:cNvPicPr>
            <a:picLocks noChangeAspect="1"/>
          </p:cNvPicPr>
          <p:nvPr/>
        </p:nvPicPr>
        <p:blipFill>
          <a:blip r:embed="rId8"/>
          <a:srcRect l="12587" r="11422"/>
          <a:stretch>
            <a:fillRect/>
          </a:stretch>
        </p:blipFill>
        <p:spPr>
          <a:xfrm>
            <a:off x="3413125" y="4457700"/>
            <a:ext cx="2361565" cy="18154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7770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达人创造营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4441"/>
          <a:stretch>
            <a:fillRect/>
          </a:stretch>
        </p:blipFill>
        <p:spPr>
          <a:xfrm>
            <a:off x="6249035" y="4457065"/>
            <a:ext cx="2689225" cy="1816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47510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国赛培训营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rcRect t="4004" b="10616"/>
          <a:stretch>
            <a:fillRect/>
          </a:stretch>
        </p:blipFill>
        <p:spPr>
          <a:xfrm>
            <a:off x="9172575" y="4458335"/>
            <a:ext cx="2490470" cy="181483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23" name="文本框 22"/>
          <p:cNvSpPr txBox="1"/>
          <p:nvPr/>
        </p:nvSpPr>
        <p:spPr>
          <a:xfrm>
            <a:off x="9571355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charset="0"/>
                <a:ea typeface="微软雅黑" charset="0"/>
              </a:rPr>
              <a:t>学霸计划</a:t>
            </a:r>
            <a:endParaRPr lang="zh-CN" altLang="en-US" sz="1600" b="1" dirty="0">
              <a:solidFill>
                <a:srgbClr val="1F74AD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5901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</a:rPr>
              <a:t>领航团申请方式</a:t>
            </a:r>
            <a:endParaRPr lang="zh-CN" altLang="en-US" sz="3600" b="1"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89325" y="5591810"/>
            <a:ext cx="5669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rgbClr val="165DFF"/>
                </a:solidFill>
                <a:latin typeface="微软雅黑" charset="0"/>
                <a:ea typeface="微软雅黑" charset="0"/>
              </a:rPr>
              <a:t>开源的</a:t>
            </a:r>
            <a:r>
              <a:rPr lang="zh-CN" altLang="en-US" sz="3200" b="1">
                <a:solidFill>
                  <a:srgbClr val="165DFF"/>
                </a:solidFill>
                <a:latin typeface="微软雅黑" charset="0"/>
                <a:ea typeface="微软雅黑" charset="0"/>
              </a:rPr>
              <a:t>快乐</a:t>
            </a:r>
            <a:r>
              <a:rPr lang="zh-CN" altLang="en-US" sz="2400" b="1">
                <a:solidFill>
                  <a:srgbClr val="165DFF"/>
                </a:solidFill>
                <a:latin typeface="微软雅黑" charset="0"/>
                <a:ea typeface="微软雅黑" charset="0"/>
              </a:rPr>
              <a:t>，只有</a:t>
            </a:r>
            <a:r>
              <a:rPr lang="zh-CN" altLang="en-US" sz="3200" b="1">
                <a:solidFill>
                  <a:srgbClr val="165DFF"/>
                </a:solidFill>
                <a:latin typeface="微软雅黑" charset="0"/>
                <a:ea typeface="微软雅黑" charset="0"/>
              </a:rPr>
              <a:t>扫码</a:t>
            </a:r>
            <a:r>
              <a:rPr lang="zh-CN" altLang="en-US" sz="2400" b="1">
                <a:solidFill>
                  <a:srgbClr val="165DFF"/>
                </a:solidFill>
                <a:latin typeface="微软雅黑" charset="0"/>
                <a:ea typeface="微软雅黑" charset="0"/>
              </a:rPr>
              <a:t>以后才知道！</a:t>
            </a:r>
            <a:endParaRPr lang="zh-CN" altLang="en-US" sz="2400" b="1">
              <a:solidFill>
                <a:srgbClr val="165DF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19175" y="1682115"/>
            <a:ext cx="2160000" cy="576000"/>
          </a:xfrm>
          <a:prstGeom prst="roundRect">
            <a:avLst/>
          </a:prstGeom>
          <a:solidFill>
            <a:srgbClr val="1F74AD"/>
          </a:solidFill>
          <a:ln>
            <a:solidFill>
              <a:srgbClr val="1F7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charset="0"/>
                <a:ea typeface="微软雅黑" charset="0"/>
              </a:rPr>
              <a:t>提交申请</a:t>
            </a:r>
            <a:endParaRPr lang="zh-CN" altLang="en-US" b="1">
              <a:latin typeface="微软雅黑" charset="0"/>
              <a:ea typeface="微软雅黑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015865" y="1682115"/>
            <a:ext cx="2160000" cy="576000"/>
          </a:xfrm>
          <a:prstGeom prst="round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charset="0"/>
                <a:ea typeface="微软雅黑" charset="0"/>
              </a:rPr>
              <a:t>参与面试</a:t>
            </a:r>
            <a:endParaRPr lang="zh-CN" altLang="en-US" b="1">
              <a:latin typeface="微软雅黑" charset="0"/>
              <a:ea typeface="微软雅黑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515995" y="1814830"/>
            <a:ext cx="1163320" cy="311150"/>
          </a:xfrm>
          <a:prstGeom prst="rightArrow">
            <a:avLst/>
          </a:prstGeom>
          <a:solidFill>
            <a:srgbClr val="69A35B"/>
          </a:solidFill>
          <a:ln>
            <a:solidFill>
              <a:srgbClr val="69A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20445" y="2390775"/>
            <a:ext cx="216027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latin typeface="微软雅黑" charset="0"/>
                <a:ea typeface="微软雅黑" charset="0"/>
                <a:sym typeface="+mn-ea"/>
              </a:rPr>
              <a:t>申请人填写申请链接</a:t>
            </a:r>
            <a:endParaRPr lang="zh-CN" altLang="en-US" sz="1400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6500" y="2390775"/>
            <a:ext cx="21602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latin typeface="微软雅黑" charset="0"/>
                <a:ea typeface="微软雅黑" charset="0"/>
                <a:sym typeface="+mn-ea"/>
              </a:rPr>
              <a:t>提交申请</a:t>
            </a:r>
            <a:r>
              <a:rPr lang="en-US" altLang="zh-CN" sz="1400" dirty="0">
                <a:latin typeface="微软雅黑" charset="0"/>
                <a:ea typeface="微软雅黑" charset="0"/>
                <a:sym typeface="+mn-ea"/>
              </a:rPr>
              <a:t>3</a:t>
            </a:r>
            <a:r>
              <a:rPr lang="zh-CN" altLang="en-US" sz="1400" dirty="0">
                <a:latin typeface="微软雅黑" charset="0"/>
                <a:ea typeface="微软雅黑" charset="0"/>
                <a:sym typeface="+mn-ea"/>
              </a:rPr>
              <a:t>个工作日内会收到百度官方的面试邀请</a:t>
            </a:r>
            <a:endParaRPr lang="zh-CN" altLang="en-US" sz="1400" dirty="0"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12685" y="1682115"/>
            <a:ext cx="3660140" cy="1445895"/>
            <a:chOff x="11527" y="3351"/>
            <a:chExt cx="5764" cy="2277"/>
          </a:xfrm>
        </p:grpSpPr>
        <p:sp>
          <p:nvSpPr>
            <p:cNvPr id="29" name="圆角矩形 28"/>
            <p:cNvSpPr/>
            <p:nvPr/>
          </p:nvSpPr>
          <p:spPr>
            <a:xfrm>
              <a:off x="13889" y="3351"/>
              <a:ext cx="3402" cy="907"/>
            </a:xfrm>
            <a:prstGeom prst="roundRect">
              <a:avLst/>
            </a:prstGeom>
            <a:solidFill>
              <a:srgbClr val="1AA3AA"/>
            </a:solidFill>
            <a:ln>
              <a:solidFill>
                <a:srgbClr val="1AA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/>
                <a:t>成功加入</a:t>
              </a:r>
              <a:endParaRPr lang="zh-CN" altLang="en-US" b="1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1527" y="3560"/>
              <a:ext cx="1832" cy="490"/>
            </a:xfrm>
            <a:prstGeom prst="rightArrow">
              <a:avLst/>
            </a:prstGeom>
            <a:solidFill>
              <a:srgbClr val="69A35B"/>
            </a:solidFill>
            <a:ln>
              <a:solidFill>
                <a:srgbClr val="69A3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889" y="4467"/>
              <a:ext cx="3402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>
                  <a:latin typeface="微软雅黑" charset="0"/>
                  <a:ea typeface="微软雅黑" charset="0"/>
                  <a:sym typeface="+mn-ea"/>
                </a:rPr>
                <a:t>面试通过后将收到邮件，提交相关信息；</a:t>
              </a:r>
              <a:endParaRPr lang="zh-CN" altLang="en-US" sz="1400" dirty="0"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pic>
        <p:nvPicPr>
          <p:cNvPr id="4" name="图片 3" descr="BA75DEBAEC7BBA7F30029D585C6ADBF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905885"/>
            <a:ext cx="1722120" cy="172212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9" name="文本框 8"/>
          <p:cNvSpPr txBox="1"/>
          <p:nvPr/>
        </p:nvSpPr>
        <p:spPr>
          <a:xfrm>
            <a:off x="3491865" y="3388360"/>
            <a:ext cx="216027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latin typeface="微软雅黑" charset="0"/>
                <a:ea typeface="微软雅黑" charset="0"/>
                <a:sym typeface="+mn-ea"/>
              </a:rPr>
              <a:t>飞桨小哥哥微信号</a:t>
            </a:r>
            <a:endParaRPr lang="zh-CN" altLang="en-US" sz="1400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16370" y="3388360"/>
            <a:ext cx="216027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领航团团长申请表</a:t>
            </a:r>
            <a:endParaRPr lang="zh-CN" altLang="en-US" sz="140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5" name="图片 4" descr="1624535658869"/>
          <p:cNvPicPr>
            <a:picLocks noChangeAspect="1"/>
          </p:cNvPicPr>
          <p:nvPr/>
        </p:nvPicPr>
        <p:blipFill>
          <a:blip r:embed="rId4"/>
          <a:srcRect l="5632" t="4760" r="5632" b="7332"/>
          <a:stretch>
            <a:fillRect/>
          </a:stretch>
        </p:blipFill>
        <p:spPr>
          <a:xfrm>
            <a:off x="6743700" y="3886835"/>
            <a:ext cx="1705610" cy="1727835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WPS 表格</Application>
  <PresentationFormat>宽屏</PresentationFormat>
  <Paragraphs>154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方正书宋_GBK</vt:lpstr>
      <vt:lpstr>Wingdings</vt:lpstr>
      <vt:lpstr>微软雅黑</vt:lpstr>
      <vt:lpstr>汉仪旗黑</vt:lpstr>
      <vt:lpstr>微软雅黑</vt:lpstr>
      <vt:lpstr>微软雅黑 Light</vt:lpstr>
      <vt:lpstr>等线</vt:lpstr>
      <vt:lpstr>汉仪中等线KW</vt:lpstr>
      <vt:lpstr>宋体</vt:lpstr>
      <vt:lpstr>Arial Unicode MS</vt:lpstr>
      <vt:lpstr>等线 Light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liufeng30</cp:lastModifiedBy>
  <cp:revision>15</cp:revision>
  <dcterms:created xsi:type="dcterms:W3CDTF">2021-07-15T12:02:19Z</dcterms:created>
  <dcterms:modified xsi:type="dcterms:W3CDTF">2021-07-15T12:02:19Z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